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73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BF1"/>
    <a:srgbClr val="00A1B0"/>
    <a:srgbClr val="5D5CFF"/>
    <a:srgbClr val="FFD48F"/>
    <a:srgbClr val="FFEAC0"/>
    <a:srgbClr val="FFAC00"/>
    <a:srgbClr val="CCEFFB"/>
    <a:srgbClr val="FBE5BC"/>
    <a:srgbClr val="1DBBF1"/>
    <a:srgbClr val="F8C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8"/>
    <p:restoredTop sz="94490"/>
  </p:normalViewPr>
  <p:slideViewPr>
    <p:cSldViewPr snapToGrid="0">
      <p:cViewPr varScale="1">
        <p:scale>
          <a:sx n="102" d="100"/>
          <a:sy n="102" d="100"/>
        </p:scale>
        <p:origin x="3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339B-970A-2A45-87C6-C09B6EB00E48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B6F32-2994-0C44-8274-5A41C52F0F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427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B6F32-2994-0C44-8274-5A41C52F0F95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5846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9999-E12E-78F6-039F-A315AFFA0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CD731-12F0-9556-F398-DBD7BD1D7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9F006-2503-F4B4-C16F-66DE12E1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2E2C8-28BB-3A15-5548-CD35A0B0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033E-F546-57B2-DF36-3543F968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3434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FC07-9908-4471-F8D5-509247E5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2D907-019D-9CA5-89A1-8B0BDE823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5F68-2D2B-C855-5132-B6F2D6A3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AEBB-8BB6-80F3-EEB4-CB9F6CA1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9B660-6209-EBB6-5BDF-306E2424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097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848BB1-0C3A-2131-54D3-DD5B6D248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ED74C-9F5E-C0C4-C6AF-F42E136C0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99C7B-D526-E8C1-F2A8-4DCD125E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4219-36FE-9EFE-9871-AA6496B3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13E72-AF57-2E67-3A2F-DEEB5291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567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90593" y="476271"/>
            <a:ext cx="9493780" cy="69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449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78717" y="2724270"/>
            <a:ext cx="5545336" cy="36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lvl="0" indent="-207386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1pPr>
            <a:lvl2pPr marL="829544" lvl="1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Char char="◦"/>
              <a:defRPr/>
            </a:lvl2pPr>
            <a:lvl3pPr marL="1244316" lvl="2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659087" lvl="3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073859" lvl="4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488631" lvl="5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2903403" lvl="6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318175" lvl="7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3732947" lvl="8" indent="-27651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468932" y="1600269"/>
            <a:ext cx="5545336" cy="78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500"/>
              <a:buNone/>
              <a:defRPr sz="1361" b="1" i="1"/>
            </a:lvl1pPr>
            <a:lvl2pPr lvl="1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998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17712" y="226117"/>
            <a:ext cx="1405434" cy="32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28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277E-4D01-1C81-778B-E0E3B636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3189-15F1-C471-1219-B426E572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BD4AA-F079-1F51-3D79-BE399208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7AF3-08E7-B32F-28A2-48C1F87A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D0A91-1C8C-1837-8781-7ACA7C63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287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422B-04D8-839B-B3BA-409714ED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FEAAA-D388-DB6B-51AA-9C7785B9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5D79-C74A-22A0-1FA0-6A9896BA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1D5B-9E3C-E3CE-5B30-33D7A733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55A0F-9AD7-8BFB-27D6-981E6CC4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412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E4FE-1569-458A-E3A2-70EA4BDE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467A-AAE3-DC43-8A60-64173758E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FFF3F-6029-A204-D350-7D5D4416B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C27A7-CD09-C013-98FE-AC890D7D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27610-2901-70AF-0800-25EAE638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C14E-87C5-69C7-1EFE-1F75654A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156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A873-7E7B-EC13-B57F-B70E3009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FA6A8-708D-44CD-5A55-BA203850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EDCA6-CD24-9BEC-97AC-40B7279DE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4FA02-191B-EADC-2CE6-B97DD4915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1BF87-6202-1C48-2961-5D3FB06CA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6D00B-DA8B-C26A-790F-55F4BAB1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BAA1E-B042-AF6E-790D-D2E07DE4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698B2-D4CA-55D0-2286-A434D2B2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864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C025-2ED0-16CF-7C76-7C8A0A97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204AD-8EA0-4344-BDDB-EEC97E6A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C7B0E-76B7-0E6F-C5E6-89933C0C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5D9C1-C490-FE35-4B51-A0B7CB47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573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0DCDE-F280-54D0-75FA-CAE638A7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B42BD-791B-5A58-B798-875013DD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63FE-6994-752D-0F5A-06089165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095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D9E5-2E45-046A-E2CD-8967A281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91938-594E-F3AA-E226-B3BD31E48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2BCD5-591B-63F2-DE1E-35872F2B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BB2A7-D1C1-E6E4-1BC7-04016A8B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22E28-2222-EE0E-53C8-22AE1883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93A3E-AB75-9AA0-777C-757DEDE1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830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3003-A430-FD35-B902-2ED2F54B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73506-925D-68AA-19E5-D992B24E3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8189D-12C9-6DDA-D5B7-EEBDA09AE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8579B-5FBE-C357-79E3-3BA4ECEE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B7E66-00BE-4A0F-0B5B-EBFFD7A8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A00D1-4F26-BF6C-E72E-910E5E06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24CD1-39AB-B501-EBF6-5E05891E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DCB68-E84D-5D03-2B7A-F574078C2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8FE28-1048-5231-0E13-4EE371434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EF14-1F28-0448-876A-487BCB720C61}" type="datetimeFigureOut">
              <a:rPr lang="en-NL" smtClean="0"/>
              <a:t>12/03/2025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B4C55-AC1B-0532-29A5-6CB70A7C1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09C6-62C4-1776-FECF-5ECA89CB2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FD45-4CAF-9045-BB4E-992836077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1340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hyperlink" Target="https://www.aihr.com/platform/?utm_source=article-templates&amp;utm_medium=article-templates&amp;utm_campaign=article-templates&amp;utm_content=90-day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aihr.com/platfor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FC24D2-9856-72B1-2641-9AD00E665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24235"/>
              </p:ext>
            </p:extLst>
          </p:nvPr>
        </p:nvGraphicFramePr>
        <p:xfrm>
          <a:off x="1055649" y="1816645"/>
          <a:ext cx="10080702" cy="4720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2716">
                  <a:extLst>
                    <a:ext uri="{9D8B030D-6E8A-4147-A177-3AD203B41FA5}">
                      <a16:colId xmlns:a16="http://schemas.microsoft.com/office/drawing/2014/main" val="40514171"/>
                    </a:ext>
                  </a:extLst>
                </a:gridCol>
                <a:gridCol w="5047986">
                  <a:extLst>
                    <a:ext uri="{9D8B030D-6E8A-4147-A177-3AD203B41FA5}">
                      <a16:colId xmlns:a16="http://schemas.microsoft.com/office/drawing/2014/main" val="3598864410"/>
                    </a:ext>
                  </a:extLst>
                </a:gridCol>
              </a:tblGrid>
              <a:tr h="4323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614066"/>
                  </a:ext>
                </a:extLst>
              </a:tr>
              <a:tr h="3747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STRENGTHS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6090"/>
                  </a:ext>
                </a:extLst>
              </a:tr>
              <a:tr h="13633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EXAMPLE: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and enhance areas where the company excels.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leadership and talent management programs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workplace culture and employee engagement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learning and development (L&amp;D) initiatives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EXAMPLE: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 external trends and innovations to enhance HR functions.</a:t>
                      </a:r>
                    </a:p>
                    <a:p>
                      <a:pPr algn="l" fontAlgn="ctr"/>
                      <a:endParaRPr lang="en-GB" sz="105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 HR technologies (e.g., AI-driven recruitment and people analytics)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Shifts in workforce expectations (e.g., hybrid work models)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 trends impacting talent acquisition and retention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950748"/>
                  </a:ext>
                </a:extLst>
              </a:tr>
              <a:tr h="4323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B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977275"/>
                  </a:ext>
                </a:extLst>
              </a:tr>
              <a:tr h="374711">
                <a:tc>
                  <a:txBody>
                    <a:bodyPr/>
                    <a:lstStyle/>
                    <a:p>
                      <a:pPr algn="ctr" fontAlgn="ctr"/>
                      <a:endParaRPr lang="en-GB" sz="400" b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ASPIRATIONS</a:t>
                      </a:r>
                    </a:p>
                    <a:p>
                      <a:pPr algn="ctr" fontAlgn="ctr"/>
                      <a:endParaRPr lang="en-GB" sz="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29868"/>
                  </a:ext>
                </a:extLst>
              </a:tr>
              <a:tr h="16505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EXAMPLE: </a:t>
                      </a:r>
                    </a:p>
                    <a:p>
                      <a:pPr algn="l" fontAlgn="ctr"/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long-term goals aligned with HR and business strategy.</a:t>
                      </a:r>
                    </a:p>
                    <a:p>
                      <a:pPr algn="l" fontAlgn="ctr"/>
                      <a:endParaRPr lang="en-GB" sz="105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high-performance, people-centric organization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Become an industry leader in employee engagement and satisfaction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 future-ready workforce through continuous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EXAMPLE: </a:t>
                      </a:r>
                    </a:p>
                    <a:p>
                      <a:pPr algn="l" fontAlgn="ctr"/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GB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measurable goals to track HR effectiveness.</a:t>
                      </a:r>
                    </a:p>
                    <a:p>
                      <a:pPr algn="l" fontAlgn="ctr"/>
                      <a:endParaRPr lang="en-GB" sz="105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satisfaction and engagement scores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Turnover and retention rates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DEIB metrics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GB" sz="105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4155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5C2E7E-09BD-B870-4346-17A4D05CAF52}"/>
              </a:ext>
            </a:extLst>
          </p:cNvPr>
          <p:cNvSpPr txBox="1"/>
          <p:nvPr/>
        </p:nvSpPr>
        <p:spPr>
          <a:xfrm>
            <a:off x="3666489" y="382635"/>
            <a:ext cx="509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SOAR ANALYSIS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53C74-FD36-1025-CCB9-595EDCC0C3B3}"/>
              </a:ext>
            </a:extLst>
          </p:cNvPr>
          <p:cNvSpPr txBox="1"/>
          <p:nvPr/>
        </p:nvSpPr>
        <p:spPr>
          <a:xfrm>
            <a:off x="1055649" y="707926"/>
            <a:ext cx="10080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b="1" dirty="0">
                <a:solidFill>
                  <a:srgbClr val="3020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Instructions</a:t>
            </a:r>
            <a:r>
              <a:rPr lang="en-N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843C9-D134-FFEA-DB06-F10BA5241635}"/>
              </a:ext>
            </a:extLst>
          </p:cNvPr>
          <p:cNvSpPr txBox="1"/>
          <p:nvPr/>
        </p:nvSpPr>
        <p:spPr>
          <a:xfrm>
            <a:off x="1055649" y="991918"/>
            <a:ext cx="10080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sz="1050" b="1" dirty="0">
                <a:solidFill>
                  <a:srgbClr val="30206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50" b="1" dirty="0">
                <a:solidFill>
                  <a:srgbClr val="30206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trengths:</a:t>
            </a:r>
            <a:r>
              <a:rPr lang="en-US" sz="1050" dirty="0">
                <a:solidFill>
                  <a:srgbClr val="30206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List key HR assets like efficient recruitment and robust training</a:t>
            </a:r>
            <a:endParaRPr lang="en-NL" sz="105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050" b="1" dirty="0">
                <a:solidFill>
                  <a:srgbClr val="30206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50" b="1" dirty="0">
                <a:solidFill>
                  <a:srgbClr val="30206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pportunities:</a:t>
            </a:r>
            <a:r>
              <a:rPr lang="en-US" sz="1050" dirty="0">
                <a:solidFill>
                  <a:srgbClr val="30206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Identify growth areas such as new HR tech or diversity initiatives </a:t>
            </a:r>
            <a:endParaRPr lang="en-NL" sz="105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050" b="1" dirty="0">
                <a:solidFill>
                  <a:srgbClr val="30206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50" b="1" dirty="0">
                <a:solidFill>
                  <a:srgbClr val="30206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spirations:</a:t>
            </a:r>
            <a:r>
              <a:rPr lang="en-US" sz="1050" dirty="0">
                <a:solidFill>
                  <a:srgbClr val="30206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Define clear HR goals aligned with your company’s vision</a:t>
            </a:r>
            <a:endParaRPr lang="en-NL" sz="105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050" b="1" dirty="0">
                <a:solidFill>
                  <a:srgbClr val="30206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50" b="1" dirty="0">
                <a:solidFill>
                  <a:srgbClr val="30206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esults:</a:t>
            </a:r>
            <a:r>
              <a:rPr lang="en-US" sz="1050" dirty="0">
                <a:solidFill>
                  <a:srgbClr val="30206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Set measurable outcomes, like improved retention or faster hiring.</a:t>
            </a:r>
            <a:endParaRPr lang="en-NL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FDE064-1057-BF3D-D17E-AFCC20B19FC0}"/>
              </a:ext>
            </a:extLst>
          </p:cNvPr>
          <p:cNvCxnSpPr/>
          <p:nvPr/>
        </p:nvCxnSpPr>
        <p:spPr>
          <a:xfrm>
            <a:off x="1151906" y="999478"/>
            <a:ext cx="9984445" cy="0"/>
          </a:xfrm>
          <a:prstGeom prst="line">
            <a:avLst/>
          </a:prstGeom>
          <a:ln w="12700">
            <a:solidFill>
              <a:srgbClr val="20BB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1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F385496-72C5-E7E0-BA62-7E9730D6F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 t="45339" r="11218" b="661"/>
          <a:stretch/>
        </p:blipFill>
        <p:spPr bwMode="auto">
          <a:xfrm>
            <a:off x="0" y="-1916"/>
            <a:ext cx="2117477" cy="2368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F36F4CE-421F-E3F5-B0BB-7E34F5C64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 bwMode="auto">
          <a:xfrm>
            <a:off x="9131695" y="3282213"/>
            <a:ext cx="3058616" cy="374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1F04681-F2FC-3E3B-7304-BF89CEA1B2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"/>
          <a:stretch/>
        </p:blipFill>
        <p:spPr bwMode="auto">
          <a:xfrm>
            <a:off x="8352284" y="5462602"/>
            <a:ext cx="2295601" cy="13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5DAEF17-8D2E-83F9-03C6-A5D9E92410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719" y="976719"/>
            <a:ext cx="943587" cy="8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194AAA4-8659-F788-C54E-70FF0294BC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8" y="6002127"/>
            <a:ext cx="551290" cy="55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2DD599A-09B9-AB43-0A2A-3F4700242D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1" y="6034963"/>
            <a:ext cx="478706" cy="4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B660C67-B31B-A29F-E944-3528CF3BE6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15" y="6034963"/>
            <a:ext cx="524791" cy="48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0E124-F889-AA37-C9B4-570A262ECEF7}"/>
              </a:ext>
            </a:extLst>
          </p:cNvPr>
          <p:cNvSpPr txBox="1"/>
          <p:nvPr/>
        </p:nvSpPr>
        <p:spPr>
          <a:xfrm>
            <a:off x="69371" y="6583105"/>
            <a:ext cx="4851641" cy="217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16" dirty="0">
                <a:solidFill>
                  <a:srgbClr val="001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2025 AIHR. All rights reserved. </a:t>
            </a:r>
            <a:endParaRPr lang="en-GB" sz="8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A12AB-A2F0-92F9-EA0A-E58E90C7ED1F}"/>
              </a:ext>
            </a:extLst>
          </p:cNvPr>
          <p:cNvSpPr txBox="1"/>
          <p:nvPr/>
        </p:nvSpPr>
        <p:spPr>
          <a:xfrm>
            <a:off x="3670180" y="1112372"/>
            <a:ext cx="5158053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540" dirty="0">
                <a:solidFill>
                  <a:srgbClr val="3121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AIHR | </a:t>
            </a:r>
            <a:r>
              <a:rPr lang="en-NL" sz="254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Academy to </a:t>
            </a:r>
            <a:r>
              <a:rPr lang="en-NL" sz="2540" dirty="0">
                <a:solidFill>
                  <a:srgbClr val="3121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Innovate HR</a:t>
            </a:r>
            <a:r>
              <a:rPr lang="en-NL" sz="2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5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F23A27-5FD8-8F4F-5876-C5359BA65FEE}"/>
              </a:ext>
            </a:extLst>
          </p:cNvPr>
          <p:cNvSpPr txBox="1"/>
          <p:nvPr/>
        </p:nvSpPr>
        <p:spPr>
          <a:xfrm>
            <a:off x="3670179" y="1644831"/>
            <a:ext cx="5172833" cy="84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NL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Academy to Innovate HR (AIHR), it is our mission </a:t>
            </a:r>
          </a:p>
          <a:p>
            <a:pPr>
              <a:lnSpc>
                <a:spcPct val="115000"/>
              </a:lnSpc>
            </a:pPr>
            <a:r>
              <a:rPr lang="en-NL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make HR future-proof by offering world</a:t>
            </a:r>
            <a:r>
              <a:rPr lang="en-IE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NL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class, online education programs availabl</a:t>
            </a:r>
            <a:r>
              <a:rPr lang="en-IE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en-NL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anywhere, anytime.</a:t>
            </a:r>
            <a:endParaRPr lang="en-NL" sz="998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D49073-7007-2075-5E21-CFC350060CE9}"/>
              </a:ext>
            </a:extLst>
          </p:cNvPr>
          <p:cNvSpPr txBox="1"/>
          <p:nvPr/>
        </p:nvSpPr>
        <p:spPr>
          <a:xfrm>
            <a:off x="2705956" y="2691673"/>
            <a:ext cx="4851641" cy="1398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998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r>
              <a:rPr lang="en-IE" sz="1089" dirty="0">
                <a:solidFill>
                  <a:srgbClr val="FFAB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⬣</a:t>
            </a:r>
            <a:r>
              <a:rPr lang="en-IE" sz="998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IE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 Online &amp; Self-Paced Learning</a:t>
            </a:r>
            <a:endParaRPr lang="en-NL" sz="953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7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en-IE" sz="998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E" sz="1089" dirty="0">
                <a:solidFill>
                  <a:srgbClr val="FFAB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⬣</a:t>
            </a:r>
            <a:r>
              <a:rPr lang="en-IE" sz="998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IE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 Career Coach</a:t>
            </a:r>
            <a:endParaRPr lang="en-NL" sz="953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7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en-IE" sz="998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E" sz="1089" dirty="0">
                <a:solidFill>
                  <a:srgbClr val="FFAB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⬣</a:t>
            </a:r>
            <a:r>
              <a:rPr lang="en-IE" sz="998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IE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Resource and Template Library</a:t>
            </a:r>
            <a:endParaRPr lang="en-NL" sz="953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7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en-IE" sz="998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E" sz="1089" dirty="0">
                <a:solidFill>
                  <a:srgbClr val="FFAB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⬣</a:t>
            </a:r>
            <a:r>
              <a:rPr lang="en-IE" sz="998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IE" sz="145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HRCI, SHRM &amp; HRDA Credits </a:t>
            </a:r>
            <a:endParaRPr lang="en-GB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hlinkClick r:id="rId10"/>
            <a:extLst>
              <a:ext uri="{FF2B5EF4-FFF2-40B4-BE49-F238E27FC236}">
                <a16:creationId xmlns:a16="http://schemas.microsoft.com/office/drawing/2014/main" id="{00E82003-44FE-E8CE-CE8E-E87816F4B8D1}"/>
              </a:ext>
            </a:extLst>
          </p:cNvPr>
          <p:cNvSpPr/>
          <p:nvPr/>
        </p:nvSpPr>
        <p:spPr>
          <a:xfrm>
            <a:off x="4760162" y="4393736"/>
            <a:ext cx="2092993" cy="445168"/>
          </a:xfrm>
          <a:prstGeom prst="roundRect">
            <a:avLst/>
          </a:prstGeom>
          <a:solidFill>
            <a:srgbClr val="1DBBF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GB" sz="1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9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272</Words>
  <Application>Microsoft Macintosh PowerPoint</Application>
  <PresentationFormat>Widescreen</PresentationFormat>
  <Paragraphs>54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IBM Plex Sans</vt:lpstr>
      <vt:lpstr>Symbol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Cheryl Marie Tay</cp:lastModifiedBy>
  <cp:revision>11</cp:revision>
  <dcterms:created xsi:type="dcterms:W3CDTF">2024-02-14T15:50:37Z</dcterms:created>
  <dcterms:modified xsi:type="dcterms:W3CDTF">2025-03-12T12:10:42Z</dcterms:modified>
</cp:coreProperties>
</file>