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</p:sldIdLst>
  <p:sldSz cx="10691813" cy="7559675"/>
  <p:notesSz cx="7559675" cy="10691813"/>
  <p:embeddedFontLst>
    <p:embeddedFont>
      <p:font typeface="IBM Plex Sans" panose="020B0503050203000203" pitchFamily="34" charset="0"/>
      <p:regular r:id="rId12"/>
      <p:bold r:id="rId13"/>
      <p:italic r:id="rId14"/>
      <p:boldItalic r:id="rId15"/>
    </p:embeddedFont>
    <p:embeddedFont>
      <p:font typeface="IBM Plex Sans Condensed" panose="020B0503050203000203" pitchFamily="34" charset="0"/>
      <p:regular r:id="rId16"/>
      <p:bold r:id="rId17"/>
      <p:italic r:id="rId18"/>
      <p:boldItalic r:id="rId19"/>
    </p:embeddedFont>
    <p:embeddedFont>
      <p:font typeface="IBM Plex Sans Medium" panose="020B0503050203000203" pitchFamily="34" charset="0"/>
      <p:regular r:id="rId20"/>
      <p:bold r:id="rId21"/>
      <p:italic r:id="rId22"/>
      <p:boldItalic r:id="rId23"/>
    </p:embeddedFont>
    <p:embeddedFont>
      <p:font typeface="Segoe UI Symbol" panose="020B0502040204020203" pitchFamily="3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25" userDrawn="1">
          <p15:clr>
            <a:srgbClr val="9AA0A6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B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920CD3-0690-43B5-BF27-7E1FC105841D}">
  <a:tblStyle styleId="{32920CD3-0690-43B5-BF27-7E1FC10584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2"/>
  </p:normalViewPr>
  <p:slideViewPr>
    <p:cSldViewPr snapToGrid="0">
      <p:cViewPr varScale="1">
        <p:scale>
          <a:sx n="94" d="100"/>
          <a:sy n="94" d="100"/>
        </p:scale>
        <p:origin x="1712" y="192"/>
      </p:cViewPr>
      <p:guideLst>
        <p:guide orient="horz" pos="2925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90957" y="685800"/>
            <a:ext cx="4476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fdf5accf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957" y="685800"/>
            <a:ext cx="4476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1fdf5accf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15702016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" name="Google Shape;36;g115702016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958" y="685800"/>
            <a:ext cx="4476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fb2eeefe2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" name="Google Shape;45;g1fb2eeefe2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fb2eeefe2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" name="Google Shape;54;g1fb2eeefe2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958" y="685800"/>
            <a:ext cx="4476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fb2eeefe2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" name="Google Shape;63;g1fb2eeefe2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fb2eeefe2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" name="Google Shape;73;g1fb2eeefe2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fb2eeefe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g1fb2eeefe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fdf5accfc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g1fdf5accfc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958" y="685800"/>
            <a:ext cx="4476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419801" y="2152502"/>
            <a:ext cx="9852300" cy="10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IBM Plex Sans"/>
              <a:buNone/>
              <a:defRPr sz="78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48150" y="249251"/>
            <a:ext cx="1232500" cy="3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 2">
  <p:cSld name="7_Custom Layout_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30227" y="525001"/>
            <a:ext cx="83256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  <a:defRPr sz="27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19812" y="3003003"/>
            <a:ext cx="4863000" cy="4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914400" lvl="1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2"/>
          </p:nvPr>
        </p:nvSpPr>
        <p:spPr>
          <a:xfrm>
            <a:off x="411231" y="1764000"/>
            <a:ext cx="48630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 b="1" i="1"/>
            </a:lvl1pPr>
            <a:lvl2pPr lvl="1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48150" y="249251"/>
            <a:ext cx="1232500" cy="3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30227" y="525001"/>
            <a:ext cx="83256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  <a:defRPr sz="27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9812" y="3003003"/>
            <a:ext cx="4863000" cy="4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Char char="◦"/>
              <a:defRPr/>
            </a:lvl2pPr>
            <a:lvl3pPr marL="1371600" lvl="2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2"/>
          </p:nvPr>
        </p:nvSpPr>
        <p:spPr>
          <a:xfrm>
            <a:off x="411231" y="1764000"/>
            <a:ext cx="48630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 b="1" i="1"/>
            </a:lvl1pPr>
            <a:lvl2pPr lvl="1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48150" y="249251"/>
            <a:ext cx="1232500" cy="3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 1">
  <p:cSld name="7_Custom Layout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30227" y="525001"/>
            <a:ext cx="83256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  <a:defRPr sz="27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19812" y="3003000"/>
            <a:ext cx="4863000" cy="4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5D5CFF"/>
              </a:buClr>
              <a:buSzPts val="1200"/>
              <a:buNone/>
              <a:defRPr>
                <a:solidFill>
                  <a:srgbClr val="5D5CFF"/>
                </a:solidFill>
              </a:defRPr>
            </a:lvl1pPr>
            <a:lvl2pPr marL="914400" lvl="1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5D5CFF"/>
              </a:buClr>
              <a:buSzPts val="1200"/>
              <a:buChar char="◦"/>
              <a:defRPr>
                <a:solidFill>
                  <a:srgbClr val="5D5CFF"/>
                </a:solidFill>
              </a:defRPr>
            </a:lvl2pPr>
            <a:lvl3pPr marL="1371600" lvl="2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5D5CFF"/>
              </a:buClr>
              <a:buSzPts val="1200"/>
              <a:buChar char="•"/>
              <a:defRPr>
                <a:solidFill>
                  <a:srgbClr val="5D5CFF"/>
                </a:solidFill>
              </a:defRPr>
            </a:lvl3pPr>
            <a:lvl4pPr marL="1828800" lvl="3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5D5CFF"/>
              </a:buClr>
              <a:buSzPts val="1200"/>
              <a:buChar char="•"/>
              <a:defRPr>
                <a:solidFill>
                  <a:srgbClr val="5D5CFF"/>
                </a:solidFill>
              </a:defRPr>
            </a:lvl4pPr>
            <a:lvl5pPr marL="2286000" lvl="4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5D5CFF"/>
              </a:buClr>
              <a:buSzPts val="1200"/>
              <a:buChar char="•"/>
              <a:defRPr>
                <a:solidFill>
                  <a:srgbClr val="5D5CFF"/>
                </a:solidFill>
              </a:defRPr>
            </a:lvl5pPr>
            <a:lvl6pPr marL="2743200" lvl="5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5D5CFF"/>
              </a:buClr>
              <a:buSzPts val="1200"/>
              <a:buChar char="•"/>
              <a:defRPr>
                <a:solidFill>
                  <a:srgbClr val="5D5CFF"/>
                </a:solidFill>
              </a:defRPr>
            </a:lvl6pPr>
            <a:lvl7pPr marL="3200400" lvl="6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5D5CFF"/>
              </a:buClr>
              <a:buSzPts val="1200"/>
              <a:buChar char="•"/>
              <a:defRPr>
                <a:solidFill>
                  <a:srgbClr val="5D5CFF"/>
                </a:solidFill>
              </a:defRPr>
            </a:lvl7pPr>
            <a:lvl8pPr marL="3657600" lvl="7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5D5CFF"/>
              </a:buClr>
              <a:buSzPts val="1200"/>
              <a:buChar char="•"/>
              <a:defRPr>
                <a:solidFill>
                  <a:srgbClr val="5D5CFF"/>
                </a:solidFill>
              </a:defRPr>
            </a:lvl8pPr>
            <a:lvl9pPr marL="4114800" lvl="8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5D5CFF"/>
              </a:buClr>
              <a:buSzPts val="1200"/>
              <a:buChar char="•"/>
              <a:defRPr>
                <a:solidFill>
                  <a:srgbClr val="5D5C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411231" y="1764000"/>
            <a:ext cx="48630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5D5CFF"/>
              </a:buClr>
              <a:buSzPts val="1500"/>
              <a:buNone/>
              <a:defRPr sz="1500" b="1" i="1">
                <a:solidFill>
                  <a:srgbClr val="5D5CFF"/>
                </a:solidFill>
              </a:defRPr>
            </a:lvl1pPr>
            <a:lvl2pPr lvl="1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48150" y="249251"/>
            <a:ext cx="1232500" cy="3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Layout Short Header">
  <p:cSld name="Standard Layout Short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20443" y="522522"/>
            <a:ext cx="9851100" cy="10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48150" y="249251"/>
            <a:ext cx="1232500" cy="3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0228" y="525003"/>
            <a:ext cx="98412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  <a:defRPr sz="27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20432" y="3003000"/>
            <a:ext cx="4863000" cy="3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"/>
              <a:buNone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048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"/>
              <a:buChar char="◦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•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048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•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048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•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48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•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048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•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048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•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048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•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1">
          <p15:clr>
            <a:srgbClr val="F26B43"/>
          </p15:clr>
        </p15:guide>
        <p15:guide id="2" orient="horz" pos="4431">
          <p15:clr>
            <a:srgbClr val="F26B43"/>
          </p15:clr>
        </p15:guide>
        <p15:guide id="3" pos="259">
          <p15:clr>
            <a:srgbClr val="F26B43"/>
          </p15:clr>
        </p15:guide>
        <p15:guide id="4" pos="6476">
          <p15:clr>
            <a:srgbClr val="F26B43"/>
          </p15:clr>
        </p15:guide>
        <p15:guide id="5" orient="horz" pos="1111">
          <p15:clr>
            <a:srgbClr val="F26B43"/>
          </p15:clr>
        </p15:guide>
        <p15:guide id="6" pos="703">
          <p15:clr>
            <a:srgbClr val="F26B43"/>
          </p15:clr>
        </p15:guide>
        <p15:guide id="7" pos="801">
          <p15:clr>
            <a:srgbClr val="F26B43"/>
          </p15:clr>
        </p15:guide>
        <p15:guide id="8" pos="1220">
          <p15:clr>
            <a:srgbClr val="F26B43"/>
          </p15:clr>
        </p15:guide>
        <p15:guide id="9" pos="1319">
          <p15:clr>
            <a:srgbClr val="F26B43"/>
          </p15:clr>
        </p15:guide>
        <p15:guide id="10" pos="1737">
          <p15:clr>
            <a:srgbClr val="F26B43"/>
          </p15:clr>
        </p15:guide>
        <p15:guide id="11" pos="1837">
          <p15:clr>
            <a:srgbClr val="F26B43"/>
          </p15:clr>
        </p15:guide>
        <p15:guide id="12" pos="2274">
          <p15:clr>
            <a:srgbClr val="F26B43"/>
          </p15:clr>
        </p15:guide>
        <p15:guide id="13" pos="2372">
          <p15:clr>
            <a:srgbClr val="F26B43"/>
          </p15:clr>
        </p15:guide>
        <p15:guide id="14" pos="2791">
          <p15:clr>
            <a:srgbClr val="F26B43"/>
          </p15:clr>
        </p15:guide>
        <p15:guide id="15" pos="2890">
          <p15:clr>
            <a:srgbClr val="F26B43"/>
          </p15:clr>
        </p15:guide>
        <p15:guide id="16" pos="3327">
          <p15:clr>
            <a:srgbClr val="F26B43"/>
          </p15:clr>
        </p15:guide>
        <p15:guide id="17" pos="3427">
          <p15:clr>
            <a:srgbClr val="F26B43"/>
          </p15:clr>
        </p15:guide>
        <p15:guide id="18" pos="3845">
          <p15:clr>
            <a:srgbClr val="F26B43"/>
          </p15:clr>
        </p15:guide>
        <p15:guide id="19" pos="3944">
          <p15:clr>
            <a:srgbClr val="F26B43"/>
          </p15:clr>
        </p15:guide>
        <p15:guide id="20" pos="4363">
          <p15:clr>
            <a:srgbClr val="F26B43"/>
          </p15:clr>
        </p15:guide>
        <p15:guide id="21" pos="4461">
          <p15:clr>
            <a:srgbClr val="F26B43"/>
          </p15:clr>
        </p15:guide>
        <p15:guide id="22" pos="4898">
          <p15:clr>
            <a:srgbClr val="F26B43"/>
          </p15:clr>
        </p15:guide>
        <p15:guide id="23" pos="4998">
          <p15:clr>
            <a:srgbClr val="F26B43"/>
          </p15:clr>
        </p15:guide>
        <p15:guide id="24" pos="5416">
          <p15:clr>
            <a:srgbClr val="F26B43"/>
          </p15:clr>
        </p15:guide>
        <p15:guide id="25" pos="5515">
          <p15:clr>
            <a:srgbClr val="F26B43"/>
          </p15:clr>
        </p15:guide>
        <p15:guide id="26" pos="5953">
          <p15:clr>
            <a:srgbClr val="F26B43"/>
          </p15:clr>
        </p15:guide>
        <p15:guide id="27" pos="6052">
          <p15:clr>
            <a:srgbClr val="F26B43"/>
          </p15:clr>
        </p15:guide>
        <p15:guide id="28" orient="horz" pos="18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hyperlink" Target="https://www.aihr.com/platform/?utm_source=article-templates&amp;utm_medium=article-templates&amp;utm_campaign=article-templates&amp;utm_content=90-day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www.aihr.com/platfor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F8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9850" y="2974799"/>
            <a:ext cx="9852300" cy="16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/>
              <a:t>30-60-90 Day Plan </a:t>
            </a:r>
            <a:endParaRPr sz="6200">
              <a:solidFill>
                <a:srgbClr val="30206B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rgbClr val="30206B"/>
                </a:solidFill>
              </a:rPr>
              <a:t>New Hires</a:t>
            </a:r>
            <a:r>
              <a:rPr lang="en-US" sz="6200">
                <a:solidFill>
                  <a:srgbClr val="30206B"/>
                </a:solidFill>
              </a:rPr>
              <a:t> </a:t>
            </a:r>
            <a:endParaRPr sz="6200">
              <a:solidFill>
                <a:srgbClr val="30206B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>
              <a:solidFill>
                <a:srgbClr val="30206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25075" y="525475"/>
            <a:ext cx="8325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</a:pPr>
            <a:r>
              <a:rPr lang="en-US" b="1"/>
              <a:t>30-60-90 Day Plan [New Hire] |</a:t>
            </a:r>
            <a:r>
              <a:rPr lang="en-US"/>
              <a:t> </a:t>
            </a:r>
            <a:r>
              <a:rPr lang="en-US" sz="1700" b="1" i="1">
                <a:solidFill>
                  <a:schemeClr val="accent2"/>
                </a:solidFill>
              </a:rPr>
              <a:t>Employee Name</a:t>
            </a:r>
            <a:endParaRPr sz="1700" b="1" i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</a:pPr>
            <a:endParaRPr sz="1700" i="1">
              <a:solidFill>
                <a:schemeClr val="dk2"/>
              </a:solidFill>
            </a:endParaRPr>
          </a:p>
        </p:txBody>
      </p:sp>
      <p:sp>
        <p:nvSpPr>
          <p:cNvPr id="39" name="Google Shape;39;p8"/>
          <p:cNvSpPr/>
          <p:nvPr/>
        </p:nvSpPr>
        <p:spPr>
          <a:xfrm>
            <a:off x="418050" y="6382650"/>
            <a:ext cx="9855900" cy="652200"/>
          </a:xfrm>
          <a:prstGeom prst="roundRect">
            <a:avLst>
              <a:gd name="adj" fmla="val 4629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7400" tIns="117400" rIns="117400" bIns="1174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0" name="Google Shape;40;p8"/>
          <p:cNvSpPr txBox="1"/>
          <p:nvPr/>
        </p:nvSpPr>
        <p:spPr>
          <a:xfrm>
            <a:off x="411175" y="6034138"/>
            <a:ext cx="1518600" cy="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Notes:</a:t>
            </a:r>
            <a:endParaRPr b="1" i="0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subTitle" idx="2"/>
          </p:nvPr>
        </p:nvSpPr>
        <p:spPr>
          <a:xfrm>
            <a:off x="411175" y="1144350"/>
            <a:ext cx="4628700" cy="47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i="0" u="sng"/>
              <a:t>Role summary</a:t>
            </a:r>
            <a:endParaRPr sz="1200" b="0" u="sng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SzPts val="1200"/>
              <a:buNone/>
            </a:pPr>
            <a:r>
              <a:rPr lang="en-US" sz="1400" i="0"/>
              <a:t>Role details:</a:t>
            </a:r>
            <a:endParaRPr sz="1400"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/>
              <a:t>Summarize the reporting structure of the role.</a:t>
            </a:r>
            <a:endParaRPr sz="1300" i="0"/>
          </a:p>
          <a:p>
            <a:pPr marL="495300" lvl="0" indent="-32385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i="0"/>
              <a:t>Job Title:</a:t>
            </a:r>
            <a:r>
              <a:rPr lang="en-US" sz="1300" b="0" i="0"/>
              <a:t> </a:t>
            </a:r>
            <a:r>
              <a:rPr lang="en-US" sz="1300" b="0" i="0">
                <a:solidFill>
                  <a:schemeClr val="accent2"/>
                </a:solidFill>
              </a:rPr>
              <a:t>[Junior Sales Representative]</a:t>
            </a:r>
            <a:endParaRPr sz="1300" b="0" i="0"/>
          </a:p>
          <a:p>
            <a:pPr marL="495300" lvl="0" indent="-32385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i="0"/>
              <a:t>Department/Role/Region:</a:t>
            </a:r>
            <a:r>
              <a:rPr lang="en-US" sz="1300" b="0" i="0"/>
              <a:t> </a:t>
            </a:r>
            <a:r>
              <a:rPr lang="en-US" sz="1300" b="0" i="0">
                <a:solidFill>
                  <a:schemeClr val="accent2"/>
                </a:solidFill>
              </a:rPr>
              <a:t>[Insert]</a:t>
            </a:r>
            <a:endParaRPr sz="1300" b="0" i="0">
              <a:solidFill>
                <a:schemeClr val="accent2"/>
              </a:solidFill>
            </a:endParaRPr>
          </a:p>
          <a:p>
            <a:pPr marL="495300" lvl="0" indent="-32385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i="0"/>
              <a:t>Manager/Reporting to:</a:t>
            </a:r>
            <a:r>
              <a:rPr lang="en-US" sz="1300" b="0" i="0"/>
              <a:t> </a:t>
            </a:r>
            <a:r>
              <a:rPr lang="en-US" sz="1300" b="0" i="0">
                <a:solidFill>
                  <a:schemeClr val="accent2"/>
                </a:solidFill>
              </a:rPr>
              <a:t>[Insert]</a:t>
            </a:r>
            <a:endParaRPr sz="1300" b="0" i="0">
              <a:solidFill>
                <a:schemeClr val="accent2"/>
              </a:solidFill>
            </a:endParaRPr>
          </a:p>
          <a:p>
            <a:pPr marL="495300" lvl="0" indent="-32385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i="0"/>
              <a:t>Department Head:</a:t>
            </a:r>
            <a:r>
              <a:rPr lang="en-US" sz="1300" b="0" i="0"/>
              <a:t> </a:t>
            </a:r>
            <a:r>
              <a:rPr lang="en-US" sz="1300" b="0" i="0">
                <a:solidFill>
                  <a:schemeClr val="accent2"/>
                </a:solidFill>
              </a:rPr>
              <a:t>[Insert]</a:t>
            </a:r>
            <a:endParaRPr sz="1300" b="0" i="0">
              <a:solidFill>
                <a:schemeClr val="accent2"/>
              </a:solidFill>
            </a:endParaRPr>
          </a:p>
          <a:p>
            <a:pPr marL="495300" lvl="0" indent="-32385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i="0"/>
              <a:t>Coach/Mentor:</a:t>
            </a:r>
            <a:r>
              <a:rPr lang="en-US" sz="1300" b="0" i="0"/>
              <a:t> </a:t>
            </a:r>
            <a:r>
              <a:rPr lang="en-US" sz="1300" b="0" i="0">
                <a:solidFill>
                  <a:schemeClr val="accent2"/>
                </a:solidFill>
              </a:rPr>
              <a:t>[Insert]</a:t>
            </a:r>
            <a:br>
              <a:rPr lang="en-US" sz="1300" b="0" i="0">
                <a:solidFill>
                  <a:schemeClr val="accent2"/>
                </a:solidFill>
              </a:rPr>
            </a:br>
            <a:endParaRPr sz="1200" b="0" i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1400" i="0"/>
              <a:t>Role impact &amp; desired outcomes:</a:t>
            </a:r>
            <a:endParaRPr sz="1400" i="0"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1200" b="0"/>
              <a:t>Outline how this role supports the broader organization’s objectives.</a:t>
            </a:r>
            <a:endParaRPr sz="1200" b="0"/>
          </a:p>
          <a:p>
            <a:pPr marL="495300" lvl="0" indent="-32385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b="0" i="0">
                <a:solidFill>
                  <a:schemeClr val="accent2"/>
                </a:solidFill>
              </a:rPr>
              <a:t>[Expanding our presence in the key markets]</a:t>
            </a:r>
            <a:endParaRPr sz="1300" b="0" i="0"/>
          </a:p>
          <a:p>
            <a:pPr marL="495300" lvl="0" indent="-32385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b="0" i="0">
                <a:solidFill>
                  <a:schemeClr val="accent2"/>
                </a:solidFill>
              </a:rPr>
              <a:t>[Insert]</a:t>
            </a:r>
            <a:endParaRPr sz="1300" b="0" i="0">
              <a:solidFill>
                <a:schemeClr val="accent2"/>
              </a:solidFill>
            </a:endParaRPr>
          </a:p>
          <a:p>
            <a:pPr marL="495300" lvl="0" indent="-32385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b="0" i="0">
                <a:solidFill>
                  <a:schemeClr val="accent2"/>
                </a:solidFill>
              </a:rPr>
              <a:t>[Insert]</a:t>
            </a:r>
            <a:endParaRPr sz="1400"/>
          </a:p>
        </p:txBody>
      </p:sp>
      <p:sp>
        <p:nvSpPr>
          <p:cNvPr id="42" name="Google Shape;42;p8"/>
          <p:cNvSpPr txBox="1">
            <a:spLocks noGrp="1"/>
          </p:cNvSpPr>
          <p:nvPr>
            <p:ph type="subTitle" idx="2"/>
          </p:nvPr>
        </p:nvSpPr>
        <p:spPr>
          <a:xfrm>
            <a:off x="5440375" y="1545075"/>
            <a:ext cx="4840200" cy="43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400" i="0"/>
              <a:t>Key tasks &amp; responsibilities:</a:t>
            </a:r>
            <a:endParaRPr sz="1400"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b="0"/>
              <a:t>Outline the key tasks &amp; responsibilities of this role.</a:t>
            </a:r>
            <a:endParaRPr sz="1200" b="0"/>
          </a:p>
          <a:p>
            <a:pPr marL="495300" lvl="0" indent="-32385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b="0" i="0">
                <a:solidFill>
                  <a:schemeClr val="accent2"/>
                </a:solidFill>
              </a:rPr>
              <a:t>[Identify and build relationships with key decision makers]</a:t>
            </a:r>
            <a:endParaRPr sz="1300" b="0" i="0"/>
          </a:p>
          <a:p>
            <a:pPr marL="495300" lvl="0" indent="-32385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b="0" i="0">
                <a:solidFill>
                  <a:schemeClr val="accent2"/>
                </a:solidFill>
              </a:rPr>
              <a:t>[Insert]</a:t>
            </a:r>
            <a:endParaRPr sz="1300" b="0" i="0">
              <a:solidFill>
                <a:schemeClr val="accent2"/>
              </a:solidFill>
            </a:endParaRPr>
          </a:p>
          <a:p>
            <a:pPr marL="495300" lvl="0" indent="-32385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b="0" i="0">
                <a:solidFill>
                  <a:schemeClr val="accent2"/>
                </a:solidFill>
              </a:rPr>
              <a:t>[Insert]</a:t>
            </a:r>
            <a:endParaRPr sz="1300" b="0" i="0">
              <a:solidFill>
                <a:schemeClr val="accent2"/>
              </a:solidFill>
            </a:endParaRPr>
          </a:p>
          <a:p>
            <a:pPr marL="495300" lvl="0" indent="-32385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b="0" i="0">
                <a:solidFill>
                  <a:schemeClr val="accent2"/>
                </a:solidFill>
              </a:rPr>
              <a:t>[Insert]</a:t>
            </a:r>
            <a:endParaRPr sz="1300" b="0" i="0">
              <a:solidFill>
                <a:schemeClr val="accent2"/>
              </a:solidFill>
            </a:endParaRPr>
          </a:p>
          <a:p>
            <a:pPr marL="495300" lvl="0" indent="-32385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b="0" i="0">
                <a:solidFill>
                  <a:schemeClr val="accent2"/>
                </a:solidFill>
              </a:rPr>
              <a:t>[Insert]</a:t>
            </a:r>
            <a:br>
              <a:rPr lang="en-US" sz="1200" b="0" i="0">
                <a:solidFill>
                  <a:schemeClr val="accent2"/>
                </a:solidFill>
              </a:rPr>
            </a:br>
            <a:endParaRPr sz="1300" i="0"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1400" i="0"/>
              <a:t>Goals summary:</a:t>
            </a:r>
            <a:endParaRPr sz="1400" i="0"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1200" b="0"/>
              <a:t>Summarize the 3-5 main goals of this role.</a:t>
            </a:r>
            <a:endParaRPr sz="1200" b="0"/>
          </a:p>
          <a:p>
            <a:pPr marL="495300" lvl="0" indent="-32385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b="0" i="0">
                <a:solidFill>
                  <a:schemeClr val="accent2"/>
                </a:solidFill>
              </a:rPr>
              <a:t>[Grow our UK client base]</a:t>
            </a:r>
            <a:endParaRPr sz="1300" b="0" i="0">
              <a:solidFill>
                <a:schemeClr val="accent2"/>
              </a:solidFill>
            </a:endParaRPr>
          </a:p>
          <a:p>
            <a:pPr marL="495300" lvl="0" indent="-32385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b="0" i="0">
                <a:solidFill>
                  <a:schemeClr val="accent2"/>
                </a:solidFill>
              </a:rPr>
              <a:t>[Insert]</a:t>
            </a:r>
            <a:endParaRPr sz="1300" b="0" i="0">
              <a:solidFill>
                <a:schemeClr val="accent2"/>
              </a:solidFill>
            </a:endParaRPr>
          </a:p>
          <a:p>
            <a:pPr marL="495300" lvl="0" indent="-32385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b="0" i="0">
                <a:solidFill>
                  <a:schemeClr val="accent2"/>
                </a:solidFill>
              </a:rPr>
              <a:t>[Insert]</a:t>
            </a:r>
            <a:endParaRPr sz="1300" b="0" i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</a:pPr>
            <a:endParaRPr sz="1300" b="0" i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</a:pPr>
            <a:endParaRPr sz="1300" b="0" i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</a:pP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425075" y="525475"/>
            <a:ext cx="8325600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</a:pPr>
            <a:r>
              <a:rPr lang="en-US" b="1"/>
              <a:t>Get-to-Know Meetings</a:t>
            </a:r>
            <a:endParaRPr sz="1700" i="1">
              <a:solidFill>
                <a:schemeClr val="dk2"/>
              </a:solidFill>
            </a:endParaRPr>
          </a:p>
        </p:txBody>
      </p:sp>
      <p:sp>
        <p:nvSpPr>
          <p:cNvPr id="48" name="Google Shape;48;p9"/>
          <p:cNvSpPr/>
          <p:nvPr/>
        </p:nvSpPr>
        <p:spPr>
          <a:xfrm>
            <a:off x="418050" y="5595250"/>
            <a:ext cx="9855900" cy="1439700"/>
          </a:xfrm>
          <a:prstGeom prst="roundRect">
            <a:avLst>
              <a:gd name="adj" fmla="val 4629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7400" tIns="117400" rIns="117400" bIns="1174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9" name="Google Shape;49;p9"/>
          <p:cNvSpPr txBox="1"/>
          <p:nvPr/>
        </p:nvSpPr>
        <p:spPr>
          <a:xfrm>
            <a:off x="425075" y="5258950"/>
            <a:ext cx="1518600" cy="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Notes:</a:t>
            </a:r>
            <a:endParaRPr b="1" i="0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2"/>
          </p:nvPr>
        </p:nvSpPr>
        <p:spPr>
          <a:xfrm>
            <a:off x="411175" y="1144350"/>
            <a:ext cx="98559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/>
              <a:t>List people that the new hire should connect with and how that meeting will help them in their role. Outline a few topics to discuss in these meetings.</a:t>
            </a:r>
            <a:endParaRPr sz="1400"/>
          </a:p>
        </p:txBody>
      </p:sp>
      <p:graphicFrame>
        <p:nvGraphicFramePr>
          <p:cNvPr id="51" name="Google Shape;51;p9"/>
          <p:cNvGraphicFramePr/>
          <p:nvPr/>
        </p:nvGraphicFramePr>
        <p:xfrm>
          <a:off x="411175" y="1763725"/>
          <a:ext cx="9855900" cy="2653486"/>
        </p:xfrm>
        <a:graphic>
          <a:graphicData uri="http://schemas.openxmlformats.org/drawingml/2006/table">
            <a:tbl>
              <a:tblPr>
                <a:noFill/>
                <a:tableStyleId>{32920CD3-0690-43B5-BF27-7E1FC105841D}</a:tableStyleId>
              </a:tblPr>
              <a:tblGrid>
                <a:gridCol w="111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NAME</a:t>
                      </a:r>
                      <a:endParaRPr b="1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ROLE</a:t>
                      </a:r>
                      <a:endParaRPr b="1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MEETING OBJECTIVE</a:t>
                      </a:r>
                      <a:endParaRPr b="1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TOPICS TO DISCUSS</a:t>
                      </a:r>
                      <a:endParaRPr b="1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[Anna Johnson]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[Account Executive]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[Getting to know Anna as you’ll be working with her on several UK accounts.]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[Specifics of the UK accounts,</a:t>
                      </a:r>
                      <a:b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</a:b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Your working styles]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[Insert]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[Insert]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[Insert]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[Insert]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425075" y="525475"/>
            <a:ext cx="8325600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</a:pPr>
            <a:r>
              <a:rPr lang="en-US" b="1"/>
              <a:t>90 Days Goal Overview</a:t>
            </a:r>
            <a:endParaRPr sz="1700" i="1">
              <a:solidFill>
                <a:schemeClr val="dk2"/>
              </a:solidFill>
            </a:endParaRPr>
          </a:p>
        </p:txBody>
      </p:sp>
      <p:sp>
        <p:nvSpPr>
          <p:cNvPr id="57" name="Google Shape;57;p10"/>
          <p:cNvSpPr/>
          <p:nvPr/>
        </p:nvSpPr>
        <p:spPr>
          <a:xfrm>
            <a:off x="418050" y="5595250"/>
            <a:ext cx="9855900" cy="1439700"/>
          </a:xfrm>
          <a:prstGeom prst="roundRect">
            <a:avLst>
              <a:gd name="adj" fmla="val 4629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7400" tIns="117400" rIns="117400" bIns="1174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58" name="Google Shape;58;p10"/>
          <p:cNvSpPr txBox="1"/>
          <p:nvPr/>
        </p:nvSpPr>
        <p:spPr>
          <a:xfrm>
            <a:off x="425075" y="5258950"/>
            <a:ext cx="1518600" cy="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Notes:</a:t>
            </a:r>
            <a:endParaRPr b="1" i="0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2"/>
          </p:nvPr>
        </p:nvSpPr>
        <p:spPr>
          <a:xfrm>
            <a:off x="411175" y="1144350"/>
            <a:ext cx="9855900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/>
              <a:t>Provide a high-level overview of what is expected of the new hire by the end of their first 90 days. Provide context around how this goal relates to the role. Outline 3-5 goals.</a:t>
            </a:r>
            <a:endParaRPr sz="1400"/>
          </a:p>
        </p:txBody>
      </p:sp>
      <p:sp>
        <p:nvSpPr>
          <p:cNvPr id="60" name="Google Shape;60;p10"/>
          <p:cNvSpPr txBox="1">
            <a:spLocks noGrp="1"/>
          </p:cNvSpPr>
          <p:nvPr>
            <p:ph type="subTitle" idx="2"/>
          </p:nvPr>
        </p:nvSpPr>
        <p:spPr>
          <a:xfrm>
            <a:off x="424675" y="1763725"/>
            <a:ext cx="9855900" cy="3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400" i="0"/>
              <a:t>90 days goals:</a:t>
            </a:r>
            <a:endParaRPr sz="1200" b="0"/>
          </a:p>
          <a:p>
            <a:pPr marL="495300" lvl="0" indent="-32385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b="0" i="0">
                <a:solidFill>
                  <a:schemeClr val="accent2"/>
                </a:solidFill>
              </a:rPr>
              <a:t>[Get to know the ins and outs of the product to be able to communicate the details to potential clients and answer their product-related questions]</a:t>
            </a:r>
            <a:endParaRPr sz="1300" b="0" i="0"/>
          </a:p>
          <a:p>
            <a:pPr marL="495300" lvl="0" indent="-32385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b="0" i="0">
                <a:solidFill>
                  <a:schemeClr val="accent2"/>
                </a:solidFill>
              </a:rPr>
              <a:t>[Insert]</a:t>
            </a:r>
            <a:endParaRPr sz="1300" b="0" i="0">
              <a:solidFill>
                <a:schemeClr val="accent2"/>
              </a:solidFill>
            </a:endParaRPr>
          </a:p>
          <a:p>
            <a:pPr marL="495300" lvl="0" indent="-32385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b="0" i="0">
                <a:solidFill>
                  <a:schemeClr val="accent2"/>
                </a:solidFill>
              </a:rPr>
              <a:t>[Insert]</a:t>
            </a:r>
            <a:endParaRPr sz="1300" b="0" i="0">
              <a:solidFill>
                <a:schemeClr val="accent2"/>
              </a:solidFill>
            </a:endParaRPr>
          </a:p>
          <a:p>
            <a:pPr marL="495300" lvl="0" indent="-32385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b="0" i="0">
                <a:solidFill>
                  <a:schemeClr val="accent2"/>
                </a:solidFill>
              </a:rPr>
              <a:t>[Insert]</a:t>
            </a:r>
            <a:endParaRPr sz="1300" b="0" i="0">
              <a:solidFill>
                <a:schemeClr val="accent2"/>
              </a:solidFill>
            </a:endParaRPr>
          </a:p>
          <a:p>
            <a:pPr marL="495300" lvl="0" indent="-32385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b="0" i="0">
                <a:solidFill>
                  <a:schemeClr val="accent2"/>
                </a:solidFill>
              </a:rPr>
              <a:t>[Insert]</a:t>
            </a:r>
            <a:endParaRPr sz="1300" b="0" i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</a:pPr>
            <a:endParaRPr sz="1300" b="0" i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</a:pP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425075" y="525475"/>
            <a:ext cx="8325600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</a:pPr>
            <a:r>
              <a:rPr lang="en-US" b="1"/>
              <a:t>30 Day Goals |</a:t>
            </a:r>
            <a:r>
              <a:rPr lang="en-US"/>
              <a:t> </a:t>
            </a:r>
            <a:r>
              <a:rPr lang="en-US" sz="1700" b="1" i="1">
                <a:solidFill>
                  <a:schemeClr val="accent2"/>
                </a:solidFill>
              </a:rPr>
              <a:t>Date - date</a:t>
            </a:r>
            <a:endParaRPr sz="1700" i="1">
              <a:solidFill>
                <a:schemeClr val="dk2"/>
              </a:solidFill>
            </a:endParaRPr>
          </a:p>
        </p:txBody>
      </p:sp>
      <p:sp>
        <p:nvSpPr>
          <p:cNvPr id="66" name="Google Shape;66;p11"/>
          <p:cNvSpPr/>
          <p:nvPr/>
        </p:nvSpPr>
        <p:spPr>
          <a:xfrm>
            <a:off x="418050" y="5595250"/>
            <a:ext cx="9855900" cy="1439700"/>
          </a:xfrm>
          <a:prstGeom prst="roundRect">
            <a:avLst>
              <a:gd name="adj" fmla="val 4629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7400" tIns="117400" rIns="117400" bIns="1174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67" name="Google Shape;67;p11"/>
          <p:cNvSpPr txBox="1"/>
          <p:nvPr/>
        </p:nvSpPr>
        <p:spPr>
          <a:xfrm>
            <a:off x="425075" y="5258950"/>
            <a:ext cx="2877900" cy="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Notes &amp; feedback:</a:t>
            </a:r>
            <a:endParaRPr b="1" i="0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2"/>
          </p:nvPr>
        </p:nvSpPr>
        <p:spPr>
          <a:xfrm>
            <a:off x="411175" y="1144350"/>
            <a:ext cx="98559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/>
              <a:t>Outline the SMART goals the new hire should achieve in their first 30 days on the job, and deliverables/measures of success. These should be goals related mostly to getting to know the organization and the team. Define 3-5 goals.</a:t>
            </a:r>
            <a:endParaRPr sz="1200"/>
          </a:p>
        </p:txBody>
      </p:sp>
      <p:graphicFrame>
        <p:nvGraphicFramePr>
          <p:cNvPr id="69" name="Google Shape;69;p11"/>
          <p:cNvGraphicFramePr/>
          <p:nvPr/>
        </p:nvGraphicFramePr>
        <p:xfrm>
          <a:off x="411175" y="1763713"/>
          <a:ext cx="9855900" cy="2653486"/>
        </p:xfrm>
        <a:graphic>
          <a:graphicData uri="http://schemas.openxmlformats.org/drawingml/2006/table">
            <a:tbl>
              <a:tblPr>
                <a:noFill/>
                <a:tableStyleId>{32920CD3-0690-43B5-BF27-7E1FC105841D}</a:tableStyleId>
              </a:tblPr>
              <a:tblGrid>
                <a:gridCol w="37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GOAL</a:t>
                      </a:r>
                      <a:endParaRPr b="1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DELIVERABLE/MEASURE OF SUCCESS</a:t>
                      </a:r>
                      <a:endParaRPr b="1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STATUS</a:t>
                      </a:r>
                      <a:endParaRPr b="1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[Learn about the company’s product]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[Create an account, explore the platform for 1 hour a day for 1 week, and read 10 customer reviews]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[100%]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[Insert]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[Insert]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[Insert]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" name="Google Shape;70;p11"/>
          <p:cNvSpPr txBox="1"/>
          <p:nvPr/>
        </p:nvSpPr>
        <p:spPr>
          <a:xfrm>
            <a:off x="411175" y="4697113"/>
            <a:ext cx="2877900" cy="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Review meeting date: </a:t>
            </a:r>
            <a:r>
              <a:rPr lang="en-US" sz="1300">
                <a:solidFill>
                  <a:schemeClr val="accent2"/>
                </a:solidFill>
                <a:latin typeface="IBM Plex Sans"/>
                <a:ea typeface="IBM Plex Sans"/>
                <a:cs typeface="IBM Plex Sans"/>
                <a:sym typeface="IBM Plex Sans"/>
              </a:rPr>
              <a:t>[Insert]</a:t>
            </a:r>
            <a:endParaRPr b="1" i="0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425075" y="525475"/>
            <a:ext cx="8325600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</a:pPr>
            <a:r>
              <a:rPr lang="en-US" b="1"/>
              <a:t>60 Day Goals |</a:t>
            </a:r>
            <a:r>
              <a:rPr lang="en-US"/>
              <a:t> </a:t>
            </a:r>
            <a:r>
              <a:rPr lang="en-US" sz="1700" b="1" i="1">
                <a:solidFill>
                  <a:schemeClr val="accent2"/>
                </a:solidFill>
              </a:rPr>
              <a:t>Date - date</a:t>
            </a:r>
            <a:endParaRPr sz="1700" i="1">
              <a:solidFill>
                <a:schemeClr val="dk2"/>
              </a:solidFill>
            </a:endParaRPr>
          </a:p>
        </p:txBody>
      </p:sp>
      <p:sp>
        <p:nvSpPr>
          <p:cNvPr id="76" name="Google Shape;76;p12"/>
          <p:cNvSpPr/>
          <p:nvPr/>
        </p:nvSpPr>
        <p:spPr>
          <a:xfrm>
            <a:off x="418050" y="5595250"/>
            <a:ext cx="9855900" cy="1439700"/>
          </a:xfrm>
          <a:prstGeom prst="roundRect">
            <a:avLst>
              <a:gd name="adj" fmla="val 4629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7400" tIns="117400" rIns="117400" bIns="1174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425075" y="5258950"/>
            <a:ext cx="1995300" cy="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Notes &amp; feedback:</a:t>
            </a:r>
            <a:endParaRPr b="1" i="0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subTitle" idx="2"/>
          </p:nvPr>
        </p:nvSpPr>
        <p:spPr>
          <a:xfrm>
            <a:off x="411175" y="1144350"/>
            <a:ext cx="98559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/>
              <a:t>Outline the SMART goals the new hire should achieve in their first 60 days on the job, and deliverables/measures of success. These should be goals related mostly to role-specific tasks &amp; responsibilities. Define 3-5 goals.</a:t>
            </a:r>
            <a:endParaRPr sz="1200"/>
          </a:p>
        </p:txBody>
      </p:sp>
      <p:graphicFrame>
        <p:nvGraphicFramePr>
          <p:cNvPr id="79" name="Google Shape;79;p12"/>
          <p:cNvGraphicFramePr/>
          <p:nvPr/>
        </p:nvGraphicFramePr>
        <p:xfrm>
          <a:off x="411175" y="1763713"/>
          <a:ext cx="9855900" cy="2653486"/>
        </p:xfrm>
        <a:graphic>
          <a:graphicData uri="http://schemas.openxmlformats.org/drawingml/2006/table">
            <a:tbl>
              <a:tblPr>
                <a:noFill/>
                <a:tableStyleId>{32920CD3-0690-43B5-BF27-7E1FC105841D}</a:tableStyleId>
              </a:tblPr>
              <a:tblGrid>
                <a:gridCol w="37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GOAL</a:t>
                      </a:r>
                      <a:endParaRPr b="1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DELIVERABLE/MEASURE OF SUCCESS</a:t>
                      </a:r>
                      <a:endParaRPr b="1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STATUS</a:t>
                      </a:r>
                      <a:endParaRPr b="1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[Learn about the company’s sales process]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[Shadow 5 sales calls, list your observations and discuss them with your manager]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[100%]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[Insert]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[Insert]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[Insert]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0" name="Google Shape;80;p12"/>
          <p:cNvSpPr txBox="1"/>
          <p:nvPr/>
        </p:nvSpPr>
        <p:spPr>
          <a:xfrm>
            <a:off x="411175" y="4697100"/>
            <a:ext cx="2877900" cy="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Review meeting date: </a:t>
            </a:r>
            <a:r>
              <a:rPr lang="en-US" sz="1300">
                <a:solidFill>
                  <a:schemeClr val="accent2"/>
                </a:solidFill>
                <a:latin typeface="IBM Plex Sans"/>
                <a:ea typeface="IBM Plex Sans"/>
                <a:cs typeface="IBM Plex Sans"/>
                <a:sym typeface="IBM Plex Sans"/>
              </a:rPr>
              <a:t>[Insert]</a:t>
            </a:r>
            <a:endParaRPr b="1" i="0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25075" y="525475"/>
            <a:ext cx="8325600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</a:pPr>
            <a:r>
              <a:rPr lang="en-US" b="1"/>
              <a:t>90 Day Goals |</a:t>
            </a:r>
            <a:r>
              <a:rPr lang="en-US"/>
              <a:t> </a:t>
            </a:r>
            <a:r>
              <a:rPr lang="en-US" sz="1700" b="1" i="1">
                <a:solidFill>
                  <a:schemeClr val="accent2"/>
                </a:solidFill>
              </a:rPr>
              <a:t>Date - date</a:t>
            </a:r>
            <a:endParaRPr sz="1700" i="1">
              <a:solidFill>
                <a:schemeClr val="dk2"/>
              </a:solidFill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2"/>
          </p:nvPr>
        </p:nvSpPr>
        <p:spPr>
          <a:xfrm>
            <a:off x="411175" y="1144350"/>
            <a:ext cx="98559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/>
              <a:t>Outline the SMART goals the new hire should achieve in their first 90 days on the job, and deliverables/measures of success. These should be goals related to long-term performance expectations. Define 3-5 goals.</a:t>
            </a:r>
            <a:endParaRPr sz="1200"/>
          </a:p>
        </p:txBody>
      </p:sp>
      <p:graphicFrame>
        <p:nvGraphicFramePr>
          <p:cNvPr id="87" name="Google Shape;87;p13"/>
          <p:cNvGraphicFramePr/>
          <p:nvPr/>
        </p:nvGraphicFramePr>
        <p:xfrm>
          <a:off x="411175" y="1763713"/>
          <a:ext cx="9855900" cy="2653486"/>
        </p:xfrm>
        <a:graphic>
          <a:graphicData uri="http://schemas.openxmlformats.org/drawingml/2006/table">
            <a:tbl>
              <a:tblPr>
                <a:noFill/>
                <a:tableStyleId>{32920CD3-0690-43B5-BF27-7E1FC105841D}</a:tableStyleId>
              </a:tblPr>
              <a:tblGrid>
                <a:gridCol w="37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GOAL</a:t>
                      </a:r>
                      <a:endParaRPr b="1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DELIVERABLE/MEASURE OF SUCCESS</a:t>
                      </a:r>
                      <a:endParaRPr b="1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STATUS</a:t>
                      </a:r>
                      <a:endParaRPr b="1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[Lead a sales meeting with a UK client]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[Solicit feedback from team members from the meeting and use to prepare 3 improvement points for the future]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[100%]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[Insert]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[Insert]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[Insert]</a:t>
                      </a: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8" name="Google Shape;88;p13"/>
          <p:cNvSpPr txBox="1"/>
          <p:nvPr/>
        </p:nvSpPr>
        <p:spPr>
          <a:xfrm>
            <a:off x="411175" y="4697113"/>
            <a:ext cx="2877900" cy="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Review meeting date: </a:t>
            </a:r>
            <a:r>
              <a:rPr lang="en-US" sz="1300">
                <a:solidFill>
                  <a:schemeClr val="accent2"/>
                </a:solidFill>
                <a:latin typeface="IBM Plex Sans"/>
                <a:ea typeface="IBM Plex Sans"/>
                <a:cs typeface="IBM Plex Sans"/>
                <a:sym typeface="IBM Plex Sans"/>
              </a:rPr>
              <a:t>[Insert]</a:t>
            </a:r>
            <a:endParaRPr b="1" i="0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425075" y="525475"/>
            <a:ext cx="8325600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</a:pPr>
            <a:r>
              <a:rPr lang="en-US" b="1"/>
              <a:t>Final Review &amp; Feedback |</a:t>
            </a:r>
            <a:r>
              <a:rPr lang="en-US"/>
              <a:t> </a:t>
            </a:r>
            <a:r>
              <a:rPr lang="en-US" sz="1700" b="1" i="1">
                <a:solidFill>
                  <a:schemeClr val="accent2"/>
                </a:solidFill>
              </a:rPr>
              <a:t>Date</a:t>
            </a:r>
            <a:endParaRPr sz="1700" i="1">
              <a:solidFill>
                <a:schemeClr val="dk2"/>
              </a:solidFill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18050" y="2258200"/>
            <a:ext cx="9855900" cy="4776900"/>
          </a:xfrm>
          <a:prstGeom prst="roundRect">
            <a:avLst>
              <a:gd name="adj" fmla="val 4629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7400" tIns="117400" rIns="117400" bIns="1174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425075" y="1915925"/>
            <a:ext cx="2491200" cy="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Notes:</a:t>
            </a:r>
            <a:endParaRPr b="1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endParaRPr b="1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2"/>
          </p:nvPr>
        </p:nvSpPr>
        <p:spPr>
          <a:xfrm>
            <a:off x="411175" y="1144350"/>
            <a:ext cx="98559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/>
              <a:t>Discuss with the new hire how they progressed through the 30-60-90-day plan and how they did in achieving their goals. Ask for their feedback on the onboarding process.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2F385496-72C5-E7E0-BA62-7E9730D6F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8" t="45339" r="11218" b="661"/>
          <a:stretch/>
        </p:blipFill>
        <p:spPr bwMode="auto">
          <a:xfrm>
            <a:off x="1" y="0"/>
            <a:ext cx="2334126" cy="26108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F36F4CE-421F-E3F5-B0BB-7E34F5C640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53"/>
          <a:stretch/>
        </p:blipFill>
        <p:spPr bwMode="auto">
          <a:xfrm>
            <a:off x="7320256" y="3618031"/>
            <a:ext cx="3371558" cy="412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C1F04681-F2FC-3E3B-7304-BF89CEA1B2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9"/>
          <a:stretch/>
        </p:blipFill>
        <p:spPr bwMode="auto">
          <a:xfrm>
            <a:off x="6461100" y="6021506"/>
            <a:ext cx="2530475" cy="153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5DAEF17-8D2E-83F9-03C6-A5D9E92410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4083" y="1078763"/>
            <a:ext cx="1040130" cy="91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D194AAA4-8659-F788-C54E-70FF0294BC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1" y="6616233"/>
            <a:ext cx="607695" cy="607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62DD599A-09B9-AB43-0A2A-3F4700242D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53" y="6652428"/>
            <a:ext cx="527685" cy="527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9B660C67-B31B-A29F-E944-3528CF3BE6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28" y="6652428"/>
            <a:ext cx="578485" cy="53721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D0E124-F889-AA37-C9B4-570A262ECEF7}"/>
              </a:ext>
            </a:extLst>
          </p:cNvPr>
          <p:cNvSpPr txBox="1"/>
          <p:nvPr/>
        </p:nvSpPr>
        <p:spPr>
          <a:xfrm>
            <a:off x="228598" y="7256654"/>
            <a:ext cx="53480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001E5E"/>
                </a:solidFill>
                <a:effectLst/>
                <a:latin typeface="IBMPlexSans" panose="020B0503050203000203" pitchFamily="34" charset="0"/>
              </a:rPr>
              <a:t>COPYRIGHT © 2023 AIHR. All rights reserved. </a:t>
            </a:r>
            <a:endParaRPr lang="en-GB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2A12AB-A2F0-92F9-EA0A-E58E90C7ED1F}"/>
              </a:ext>
            </a:extLst>
          </p:cNvPr>
          <p:cNvSpPr txBox="1"/>
          <p:nvPr/>
        </p:nvSpPr>
        <p:spPr>
          <a:xfrm>
            <a:off x="2671888" y="1226183"/>
            <a:ext cx="5348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800" dirty="0">
                <a:solidFill>
                  <a:srgbClr val="31216B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AIHR | </a:t>
            </a:r>
            <a:r>
              <a:rPr lang="en-NL" sz="28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Academy to </a:t>
            </a:r>
            <a:r>
              <a:rPr lang="en-NL" sz="2800" dirty="0">
                <a:solidFill>
                  <a:srgbClr val="31216B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Innovate HR</a:t>
            </a:r>
            <a:r>
              <a:rPr lang="en-NL" sz="2800" dirty="0">
                <a:effectLst/>
                <a:latin typeface="IBM Plex Sans" panose="020B0503050203000203" pitchFamily="34" charset="0"/>
              </a:rPr>
              <a:t> </a:t>
            </a:r>
            <a:endParaRPr lang="en-GB" sz="2800" dirty="0">
              <a:latin typeface="IBM Plex Sans" panose="020B050305020300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F23A27-5FD8-8F4F-5876-C5359BA65FEE}"/>
              </a:ext>
            </a:extLst>
          </p:cNvPr>
          <p:cNvSpPr txBox="1"/>
          <p:nvPr/>
        </p:nvSpPr>
        <p:spPr>
          <a:xfrm>
            <a:off x="2671887" y="1813121"/>
            <a:ext cx="5702091" cy="921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NL" sz="16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the Academy to Innovate HR (AIHR), it is our mission </a:t>
            </a:r>
          </a:p>
          <a:p>
            <a:pPr>
              <a:lnSpc>
                <a:spcPct val="115000"/>
              </a:lnSpc>
            </a:pPr>
            <a:r>
              <a:rPr lang="en-NL" sz="16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make HR future-proof by offering world</a:t>
            </a:r>
            <a:r>
              <a:rPr lang="en-IE" sz="16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NL" sz="16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class, online education programs availabl</a:t>
            </a:r>
            <a:r>
              <a:rPr lang="en-IE" sz="16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NL" sz="16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anywhere, anytime.</a:t>
            </a:r>
            <a:endParaRPr lang="en-NL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D49073-7007-2075-5E21-CFC350060CE9}"/>
              </a:ext>
            </a:extLst>
          </p:cNvPr>
          <p:cNvSpPr txBox="1"/>
          <p:nvPr/>
        </p:nvSpPr>
        <p:spPr>
          <a:xfrm>
            <a:off x="1609010" y="2967070"/>
            <a:ext cx="5348036" cy="1528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11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IE" sz="1200" dirty="0">
                <a:solidFill>
                  <a:srgbClr val="FFAB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⬣</a:t>
            </a:r>
            <a:r>
              <a:rPr lang="en-IE" sz="11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E" sz="16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 Online &amp; Self-Paced Learning</a:t>
            </a:r>
            <a:endParaRPr lang="en-NL" sz="10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4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IE" sz="11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>
                <a:solidFill>
                  <a:srgbClr val="FFAB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⬣</a:t>
            </a:r>
            <a:r>
              <a:rPr lang="en-IE" sz="1100" dirty="0">
                <a:solidFill>
                  <a:srgbClr val="00206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</a:t>
            </a:r>
            <a:r>
              <a:rPr lang="en-IE" sz="16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 Career Coach</a:t>
            </a:r>
            <a:endParaRPr lang="en-NL" sz="10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4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IE" sz="11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>
                <a:solidFill>
                  <a:srgbClr val="FFAB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⬣</a:t>
            </a:r>
            <a:r>
              <a:rPr lang="en-IE" sz="1100" dirty="0">
                <a:solidFill>
                  <a:srgbClr val="00206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</a:t>
            </a:r>
            <a:r>
              <a:rPr lang="en-IE" sz="16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 and Template Library</a:t>
            </a:r>
            <a:endParaRPr lang="en-NL" sz="10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4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IE" sz="11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>
                <a:solidFill>
                  <a:srgbClr val="FFAB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⬣</a:t>
            </a:r>
            <a:r>
              <a:rPr lang="en-IE" sz="1100" dirty="0">
                <a:solidFill>
                  <a:srgbClr val="00206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</a:t>
            </a:r>
            <a:r>
              <a:rPr lang="en-IE" sz="16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HRCI, SHRM &amp; HRDA Credits </a:t>
            </a:r>
            <a:endParaRPr lang="en-GB" dirty="0"/>
          </a:p>
        </p:txBody>
      </p:sp>
      <p:sp>
        <p:nvSpPr>
          <p:cNvPr id="28" name="Rounded Rectangle 27">
            <a:hlinkClick r:id="rId9"/>
            <a:extLst>
              <a:ext uri="{FF2B5EF4-FFF2-40B4-BE49-F238E27FC236}">
                <a16:creationId xmlns:a16="http://schemas.microsoft.com/office/drawing/2014/main" id="{54005239-6FBB-A5BA-0228-5F532D504C36}"/>
              </a:ext>
            </a:extLst>
          </p:cNvPr>
          <p:cNvSpPr/>
          <p:nvPr/>
        </p:nvSpPr>
        <p:spPr>
          <a:xfrm>
            <a:off x="3921962" y="5113420"/>
            <a:ext cx="2092993" cy="44516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u="sng" dirty="0">
                <a:solidFill>
                  <a:schemeClr val="bg1"/>
                </a:solidFill>
                <a:latin typeface="IBM Plex Sans" panose="020B050305020300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lang="en-GB" sz="1600" u="sng" dirty="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92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HR Color Palette">
      <a:dk1>
        <a:srgbClr val="30206B"/>
      </a:dk1>
      <a:lt1>
        <a:srgbClr val="FFFFFF"/>
      </a:lt1>
      <a:dk2>
        <a:srgbClr val="1EBBF0"/>
      </a:dk2>
      <a:lt2>
        <a:srgbClr val="E9FAFF"/>
      </a:lt2>
      <a:accent1>
        <a:srgbClr val="B0E7FF"/>
      </a:accent1>
      <a:accent2>
        <a:srgbClr val="5D5CFF"/>
      </a:accent2>
      <a:accent3>
        <a:srgbClr val="00A0AF"/>
      </a:accent3>
      <a:accent4>
        <a:srgbClr val="FFAB00"/>
      </a:accent4>
      <a:accent5>
        <a:srgbClr val="F35C0F"/>
      </a:accent5>
      <a:accent6>
        <a:srgbClr val="E32C34"/>
      </a:accent6>
      <a:hlink>
        <a:srgbClr val="1EBBF0"/>
      </a:hlink>
      <a:folHlink>
        <a:srgbClr val="3020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767</Words>
  <Application>Microsoft Macintosh PowerPoint</Application>
  <PresentationFormat>Custom</PresentationFormat>
  <Paragraphs>104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Segoe UI Symbol</vt:lpstr>
      <vt:lpstr>IBM Plex Sans Medium</vt:lpstr>
      <vt:lpstr>IBMPlexSans</vt:lpstr>
      <vt:lpstr>IBM Plex Sans Condensed</vt:lpstr>
      <vt:lpstr>Arial</vt:lpstr>
      <vt:lpstr>IBM Plex Sans</vt:lpstr>
      <vt:lpstr>Office Theme</vt:lpstr>
      <vt:lpstr>30-60-90 Day Plan  New Hires   </vt:lpstr>
      <vt:lpstr>30-60-90 Day Plan [New Hire] | Employee Name </vt:lpstr>
      <vt:lpstr>Get-to-Know Meetings</vt:lpstr>
      <vt:lpstr>90 Days Goal Overview</vt:lpstr>
      <vt:lpstr>30 Day Goals | Date - date</vt:lpstr>
      <vt:lpstr>60 Day Goals | Date - date</vt:lpstr>
      <vt:lpstr>90 Day Goals | Date - date</vt:lpstr>
      <vt:lpstr>Final Review &amp; Feedback | Date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30-60-90 Day Plan  New Hires   </dc:title>
  <cp:lastModifiedBy>Microsoft Office User</cp:lastModifiedBy>
  <cp:revision>4</cp:revision>
  <dcterms:modified xsi:type="dcterms:W3CDTF">2023-02-03T10:24:46Z</dcterms:modified>
</cp:coreProperties>
</file>